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72" r:id="rId10"/>
    <p:sldId id="263" r:id="rId11"/>
    <p:sldId id="26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2" autoAdjust="0"/>
    <p:restoredTop sz="94660"/>
  </p:normalViewPr>
  <p:slideViewPr>
    <p:cSldViewPr>
      <p:cViewPr varScale="1">
        <p:scale>
          <a:sx n="83" d="100"/>
          <a:sy n="83" d="100"/>
        </p:scale>
        <p:origin x="15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99.59</c:v>
                </c:pt>
                <c:pt idx="1">
                  <c:v>100</c:v>
                </c:pt>
                <c:pt idx="2">
                  <c:v>99.66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30-423C-A06E-678CEF56904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качестов знаний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70.7</c:v>
                </c:pt>
                <c:pt idx="1">
                  <c:v>77.7</c:v>
                </c:pt>
                <c:pt idx="2">
                  <c:v>82.5</c:v>
                </c:pt>
                <c:pt idx="3">
                  <c:v>82.7</c:v>
                </c:pt>
                <c:pt idx="4">
                  <c:v>82.8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30-423C-A06E-678CEF5690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281664"/>
        <c:axId val="92967680"/>
      </c:barChart>
      <c:catAx>
        <c:axId val="135281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2967680"/>
        <c:crosses val="autoZero"/>
        <c:auto val="1"/>
        <c:lblAlgn val="ctr"/>
        <c:lblOffset val="100"/>
        <c:noMultiLvlLbl val="0"/>
      </c:catAx>
      <c:valAx>
        <c:axId val="92967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5281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FEA1AC3-6C4F-43C6-8557-4254A722059B}" type="datetimeFigureOut">
              <a:rPr lang="ru-RU" smtClean="0"/>
              <a:pPr/>
              <a:t>27.02.2022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746F4DB-32D9-423D-98BA-6438F9082E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7.jpeg"/><Relationship Id="rId7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628800"/>
            <a:ext cx="6948264" cy="2736304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/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«Работа с текстом как основной способ формирования читательской функциональной грамотности обучающихся».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</a:br>
            <a:endParaRPr lang="ru-RU" sz="400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Эндже\Desktop\FGO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h-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005064"/>
            <a:ext cx="2146303" cy="237626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491880" y="4509120"/>
            <a:ext cx="4896544" cy="108012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Хасанова </a:t>
            </a:r>
            <a:r>
              <a:rPr kumimoji="0" lang="ru-RU" sz="240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Эндже</a:t>
            </a:r>
            <a: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Гильмегаяновна</a:t>
            </a:r>
            <a: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,</a:t>
            </a:r>
            <a:b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</a:br>
            <a:r>
              <a:rPr kumimoji="0" lang="ru-RU" sz="240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Calibri" pitchFamily="34" charset="0"/>
                <a:ea typeface="+mj-ea"/>
                <a:cs typeface="Times New Roman" pitchFamily="18" charset="0"/>
              </a:rPr>
              <a:t> заместитель директора</a:t>
            </a:r>
            <a:endParaRPr kumimoji="0" lang="ru-RU" sz="480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Calibri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032" y="836712"/>
            <a:ext cx="8712968" cy="100811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Информационно-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библиотечный центр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4098" name="Picture 2" descr="C:\Users\Эндже\Desktop\2020-2021уч.год\декабрь20\доступная среда\фото доступная среда\25-12-2020_11-00-41\20201224_1209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3384376" cy="195887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Эндже\Desktop\2020-2021уч.год\декабрь20\доступная среда\фото доступная среда\25-12-2020_11-00-41\20201224_121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76872"/>
            <a:ext cx="3203848" cy="196032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Эндже\Desktop\2020-2021уч.год\декабрь20\доступная среда\фото доступная среда\25-12-2020_11-00-41\20201224_121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3384376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Эндже\Desktop\2020-2021уч.год\декабрь20\доступная среда\фото доступная среда\25-12-2020_11-00-41\20201224_121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09120"/>
            <a:ext cx="3240360" cy="2016224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Эндже\Desktop\FGO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77798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8316416" cy="1008112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Работа с родителями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6" name="Picture 2" descr="https://midgard-edem.org/wp-content/uploads/2019/10/12743667_235313400136965_451797262635091740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88840"/>
            <a:ext cx="2806900" cy="2016224"/>
          </a:xfrm>
          <a:prstGeom prst="rect">
            <a:avLst/>
          </a:prstGeom>
          <a:noFill/>
        </p:spPr>
      </p:pic>
      <p:pic>
        <p:nvPicPr>
          <p:cNvPr id="8" name="Picture 2" descr="C:\Users\Эндже\Desktop\FGO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313" y="3501008"/>
            <a:ext cx="4528504" cy="2931790"/>
          </a:xfrm>
          <a:prstGeom prst="rect">
            <a:avLst/>
          </a:prstGeom>
        </p:spPr>
      </p:pic>
      <p:pic>
        <p:nvPicPr>
          <p:cNvPr id="1026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485503" cy="72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tt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Результаты </a:t>
            </a:r>
            <a:br>
              <a:rPr lang="tt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</a:br>
            <a:r>
              <a:rPr lang="tt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за последние 5 лет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042686"/>
              </p:ext>
            </p:extLst>
          </p:nvPr>
        </p:nvGraphicFramePr>
        <p:xfrm>
          <a:off x="1475658" y="2132856"/>
          <a:ext cx="7427340" cy="1080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85468">
                  <a:extLst>
                    <a:ext uri="{9D8B030D-6E8A-4147-A177-3AD203B41FA5}">
                      <a16:colId xmlns:a16="http://schemas.microsoft.com/office/drawing/2014/main" val="927797468"/>
                    </a:ext>
                  </a:extLst>
                </a:gridCol>
                <a:gridCol w="1485468">
                  <a:extLst>
                    <a:ext uri="{9D8B030D-6E8A-4147-A177-3AD203B41FA5}">
                      <a16:colId xmlns:a16="http://schemas.microsoft.com/office/drawing/2014/main" val="1552281554"/>
                    </a:ext>
                  </a:extLst>
                </a:gridCol>
                <a:gridCol w="1485468">
                  <a:extLst>
                    <a:ext uri="{9D8B030D-6E8A-4147-A177-3AD203B41FA5}">
                      <a16:colId xmlns:a16="http://schemas.microsoft.com/office/drawing/2014/main" val="3027231897"/>
                    </a:ext>
                  </a:extLst>
                </a:gridCol>
                <a:gridCol w="1485468">
                  <a:extLst>
                    <a:ext uri="{9D8B030D-6E8A-4147-A177-3AD203B41FA5}">
                      <a16:colId xmlns:a16="http://schemas.microsoft.com/office/drawing/2014/main" val="1921470085"/>
                    </a:ext>
                  </a:extLst>
                </a:gridCol>
                <a:gridCol w="1485468">
                  <a:extLst>
                    <a:ext uri="{9D8B030D-6E8A-4147-A177-3AD203B41FA5}">
                      <a16:colId xmlns:a16="http://schemas.microsoft.com/office/drawing/2014/main" val="3696375500"/>
                    </a:ext>
                  </a:extLst>
                </a:gridCol>
              </a:tblGrid>
              <a:tr h="540060">
                <a:tc>
                  <a:txBody>
                    <a:bodyPr/>
                    <a:lstStyle/>
                    <a:p>
                      <a:r>
                        <a:rPr lang="ru-RU" dirty="0" smtClean="0"/>
                        <a:t>2016-2017</a:t>
                      </a:r>
                      <a:endParaRPr lang="ru-RU" dirty="0"/>
                    </a:p>
                  </a:txBody>
                  <a:tcPr marL="83326" marR="833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2017-2018</a:t>
                      </a:r>
                      <a:endParaRPr lang="ru-RU" dirty="0"/>
                    </a:p>
                  </a:txBody>
                  <a:tcPr marL="83326" marR="833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2018-2019</a:t>
                      </a:r>
                      <a:endParaRPr lang="ru-RU" dirty="0"/>
                    </a:p>
                  </a:txBody>
                  <a:tcPr marL="83326" marR="833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2019-2020</a:t>
                      </a:r>
                      <a:endParaRPr lang="ru-RU" dirty="0"/>
                    </a:p>
                  </a:txBody>
                  <a:tcPr marL="83326" marR="833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2020-2021</a:t>
                      </a:r>
                      <a:endParaRPr lang="ru-RU" dirty="0"/>
                    </a:p>
                  </a:txBody>
                  <a:tcPr marL="83326" marR="833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284932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99,59/70,7%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100/77,7%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99,66/82,5%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100/82,7%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100/82,8%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326" marR="83326"/>
                </a:tc>
                <a:extLst>
                  <a:ext uri="{0D108BD9-81ED-4DB2-BD59-A6C34878D82A}">
                    <a16:rowId xmlns:a16="http://schemas.microsoft.com/office/drawing/2014/main" val="200730167"/>
                  </a:ext>
                </a:extLst>
              </a:tr>
            </a:tbl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43610116"/>
              </p:ext>
            </p:extLst>
          </p:nvPr>
        </p:nvGraphicFramePr>
        <p:xfrm>
          <a:off x="2195736" y="3356992"/>
          <a:ext cx="5712296" cy="246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C:\Users\Эндже\Desktop\FGO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77798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7704856" cy="5256584"/>
          </a:xfrm>
        </p:spPr>
        <p:txBody>
          <a:bodyPr>
            <a:noAutofit/>
          </a:bodyPr>
          <a:lstStyle/>
          <a:p>
            <a:pPr algn="ctr" fontAlgn="base"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В начальной школе в 2021-2022 учебном году сформировано 14 классов, 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в них обучаются 388 учащихся. 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Успеваемость по начальной школе</a:t>
            </a:r>
            <a:r>
              <a:rPr lang="tt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составляет  по итогам </a:t>
            </a:r>
            <a:r>
              <a:rPr lang="en-US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II </a:t>
            </a:r>
            <a:r>
              <a:rPr lang="tt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четверти </a:t>
            </a: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100%, 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качество знаний – 75,33%. 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В начальных классах работают 14 учителей,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13 учителей имеют высшее образование,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1 учитель – средне – специальное образование.</a:t>
            </a:r>
          </a:p>
          <a:p>
            <a:pPr algn="ctr" fontAlgn="base">
              <a:buNone/>
            </a:pP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Times New Roman" pitchFamily="18" charset="0"/>
              </a:rPr>
              <a:t> Из них высшей квалификационной категории – 12, первой – 1, СЗД – 1 учитель.</a:t>
            </a:r>
          </a:p>
        </p:txBody>
      </p:sp>
      <p:pic>
        <p:nvPicPr>
          <p:cNvPr id="9" name="Picture 2" descr="C:\Users\Эндже\Desktop\FGO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14400" y="764704"/>
            <a:ext cx="8229600" cy="72008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Материально-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техническая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база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060848"/>
            <a:ext cx="1872208" cy="2040695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221088"/>
            <a:ext cx="2160240" cy="2340259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221088"/>
            <a:ext cx="2304256" cy="2304256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2060848"/>
            <a:ext cx="1944216" cy="2025225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030" name="Picture 6" descr="C:\Users\Админ\Desktop\30e14e53_bce0_11e8_91b1_000c2947c8e8_8dd9af35_bd71_11e8_91b1_000c2947c8e8.resize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4509120"/>
            <a:ext cx="1656184" cy="169340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  <p:pic>
        <p:nvPicPr>
          <p:cNvPr id="12" name="Picture 2" descr="C:\Users\Эндже\Desktop\FGO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539552" y="332656"/>
            <a:ext cx="84249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cs typeface="Times New Roman" pitchFamily="18" charset="0"/>
              </a:rPr>
              <a:t>Работа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  <a:cs typeface="Times New Roman" pitchFamily="18" charset="0"/>
              </a:rPr>
              <a:t>с одаренными детьми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" r="4886"/>
          <a:stretch>
            <a:fillRect/>
          </a:stretch>
        </p:blipFill>
        <p:spPr bwMode="auto">
          <a:xfrm>
            <a:off x="3275856" y="5229200"/>
            <a:ext cx="1121429" cy="144016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0" r="6250"/>
          <a:stretch>
            <a:fillRect/>
          </a:stretch>
        </p:blipFill>
        <p:spPr bwMode="auto">
          <a:xfrm>
            <a:off x="4571999" y="5229200"/>
            <a:ext cx="1121429" cy="144016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5"/>
          <a:stretch>
            <a:fillRect/>
          </a:stretch>
        </p:blipFill>
        <p:spPr bwMode="auto">
          <a:xfrm>
            <a:off x="5868144" y="5229200"/>
            <a:ext cx="1050928" cy="1440160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4" b="4670"/>
          <a:stretch>
            <a:fillRect/>
          </a:stretch>
        </p:blipFill>
        <p:spPr bwMode="auto">
          <a:xfrm>
            <a:off x="7092280" y="5229200"/>
            <a:ext cx="1152128" cy="1459362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6"/>
          <a:stretch>
            <a:fillRect/>
          </a:stretch>
        </p:blipFill>
        <p:spPr bwMode="auto">
          <a:xfrm>
            <a:off x="2051720" y="5229200"/>
            <a:ext cx="1008112" cy="146542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C:\Users\Эндже\Desktop\FGO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532985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Занято   призовых   мест   во Всероссийских: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-олимпиадах -   310 чел.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-конкурсах  – 607 чел.</a:t>
            </a:r>
          </a:p>
          <a:p>
            <a:pPr>
              <a:spcAft>
                <a:spcPts val="0"/>
              </a:spcAft>
            </a:pPr>
            <a:r>
              <a:rPr lang="ru-RU" sz="17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Занято   </a:t>
            </a: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призовых   мест   в   республиканских: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олимпиадах -  1 чел. (по экологии 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Мифтахов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Артем, призер)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конкурсах –  65 чел.  (республиканский конкурс «Безопасное колесо», по оказанию первой доврачебной помощи -1 (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Сонгатова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Зарина), по фигурному вождению велосипеда-1 (</a:t>
            </a:r>
            <a:r>
              <a:rPr lang="ru-RU" sz="17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Минязев</a:t>
            </a: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Глеб), выступление агитбригады – 1 место)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7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Занято   </a:t>
            </a:r>
            <a:r>
              <a:rPr lang="ru-RU" sz="17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призовых   мест   в   муниципальных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- предметных олимпиадах -     6 человек (4 классы -2 призера по математике, 3 классы – 1 призер по русскому языку, 2 классы - 3 победителя по экологии)</a:t>
            </a:r>
          </a:p>
          <a:p>
            <a:pPr>
              <a:spcAft>
                <a:spcPts val="0"/>
              </a:spcAft>
            </a:pPr>
            <a:r>
              <a:rPr lang="ru-RU" sz="17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- конкурсах-  117 чел.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701527" cy="82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6672"/>
            <a:ext cx="8229600" cy="42770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Работа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на образовательных платформах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6" name="Picture 2" descr="C:\Users\Эндже\Downloads\Диплом победителя республиканского конкурса Лучшая цифровая школа - 2020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2174332" cy="273630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916832"/>
            <a:ext cx="1944216" cy="26740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1916832"/>
            <a:ext cx="1944216" cy="2764662"/>
          </a:xfrm>
          <a:prstGeom prst="rect">
            <a:avLst/>
          </a:prstGeom>
        </p:spPr>
      </p:pic>
      <p:pic>
        <p:nvPicPr>
          <p:cNvPr id="23" name="Рисунок 22"/>
          <p:cNvPicPr/>
          <p:nvPr/>
        </p:nvPicPr>
        <p:blipFill rotWithShape="1">
          <a:blip r:embed="rId5" cstate="print"/>
          <a:srcRect l="37461" t="16249" r="36695" b="19546"/>
          <a:stretch/>
        </p:blipFill>
        <p:spPr bwMode="auto">
          <a:xfrm>
            <a:off x="5508104" y="3645024"/>
            <a:ext cx="1944215" cy="2537584"/>
          </a:xfrm>
          <a:prstGeom prst="rect">
            <a:avLst/>
          </a:prstGeom>
          <a:ln>
            <a:solidFill>
              <a:srgbClr val="00B05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717032"/>
            <a:ext cx="2074271" cy="2585116"/>
          </a:xfrm>
          <a:prstGeom prst="rect">
            <a:avLst/>
          </a:prstGeom>
        </p:spPr>
      </p:pic>
      <p:pic>
        <p:nvPicPr>
          <p:cNvPr id="14" name="Picture 2" descr="C:\Users\Эндже\Desktop\FGO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052736"/>
            <a:ext cx="7830616" cy="56886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Результаты проверки техники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чтения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2020-2021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454118"/>
              </p:ext>
            </p:extLst>
          </p:nvPr>
        </p:nvGraphicFramePr>
        <p:xfrm>
          <a:off x="1331640" y="1772816"/>
          <a:ext cx="7416823" cy="144015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37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8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88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14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07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380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itchFamily="34" charset="0"/>
                        </a:rPr>
                        <a:t>класс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itchFamily="34" charset="0"/>
                        </a:rPr>
                        <a:t>Кол-во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itchFamily="34" charset="0"/>
                        </a:rPr>
                        <a:t>учитель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itchFamily="34" charset="0"/>
                        </a:rPr>
                        <a:t>До 40 слов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itchFamily="34" charset="0"/>
                        </a:rPr>
                        <a:t>41-45</a:t>
                      </a:r>
                      <a:endParaRPr lang="ru-RU" sz="1100" dirty="0">
                        <a:effectLst/>
                        <a:latin typeface="Calibri" pitchFamily="34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itchFamily="34" charset="0"/>
                        </a:rPr>
                        <a:t>слов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itchFamily="34" charset="0"/>
                        </a:rPr>
                        <a:t>46-60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itchFamily="34" charset="0"/>
                        </a:rPr>
                        <a:t>61-80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itchFamily="34" charset="0"/>
                        </a:rPr>
                        <a:t>81-100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alibri" pitchFamily="34" charset="0"/>
                        </a:rPr>
                        <a:t>100 и более слов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2А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27/25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Прокопичева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1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12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 Б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28/25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Calibri" pitchFamily="34" charset="0"/>
                        </a:rPr>
                        <a:t>Гильмутдинова</a:t>
                      </a: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 М.Н.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6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13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2В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28/25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Есипова Е.В.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0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3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11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9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6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2Г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26/24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Григорьева И.О.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2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itchFamily="34" charset="0"/>
                        </a:rPr>
                        <a:t>4</a:t>
                      </a:r>
                      <a:endParaRPr lang="ru-RU" sz="1200" b="1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6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5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7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Calibri" pitchFamily="34" charset="0"/>
                        </a:rPr>
                        <a:t>итого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itchFamily="34" charset="0"/>
                        </a:rPr>
                        <a:t>109/99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3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itchFamily="34" charset="0"/>
                        </a:rPr>
                        <a:t>25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319698"/>
              </p:ext>
            </p:extLst>
          </p:nvPr>
        </p:nvGraphicFramePr>
        <p:xfrm>
          <a:off x="1331640" y="3356992"/>
          <a:ext cx="7416826" cy="15121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0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7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34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3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348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11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269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4462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80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Кол-во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учитель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 60 слов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61-69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слов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70-80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81-90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91-109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110 и более слов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29/26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Ахметова Г.М.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3б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28/27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Нуриахметова</a:t>
                      </a:r>
                      <a:r>
                        <a:rPr lang="ru-RU" sz="1200" dirty="0">
                          <a:effectLst/>
                        </a:rPr>
                        <a:t> В.А.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21/20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Гильмутдинова</a:t>
                      </a:r>
                      <a:r>
                        <a:rPr lang="ru-RU" sz="1200" dirty="0">
                          <a:effectLst/>
                        </a:rPr>
                        <a:t> И.А.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0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18/17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Ризванова</a:t>
                      </a:r>
                      <a:r>
                        <a:rPr lang="ru-RU" sz="1200" dirty="0">
                          <a:effectLst/>
                        </a:rPr>
                        <a:t> Г.М.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200" dirty="0" smtClean="0">
                          <a:effectLst/>
                        </a:rPr>
                        <a:t>итого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96/90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48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127079"/>
              </p:ext>
            </p:extLst>
          </p:nvPr>
        </p:nvGraphicFramePr>
        <p:xfrm>
          <a:off x="1331640" y="5085184"/>
          <a:ext cx="7416823" cy="12961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13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2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18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0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18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0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3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123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Кол-во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учитель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 80 слов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81-90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слов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91-100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101-110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111-120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120 и более слов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27/26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Гизитдинова</a:t>
                      </a:r>
                      <a:r>
                        <a:rPr lang="ru-RU" sz="1200" dirty="0">
                          <a:effectLst/>
                        </a:rPr>
                        <a:t> Р.С.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4б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26/26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Бунчеева</a:t>
                      </a:r>
                      <a:r>
                        <a:rPr lang="ru-RU" sz="1200" dirty="0">
                          <a:effectLst/>
                        </a:rPr>
                        <a:t> А.М.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4в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27/25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Егорова Л.В.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итого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80/77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14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19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2" name="Picture 2" descr="C:\Users\Эндже\Desktop\FGO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692696"/>
            <a:ext cx="8046640" cy="6048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Результаты проверки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читательской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грамотности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(2021-2022)</a:t>
            </a:r>
            <a:endParaRPr lang="ru-RU" sz="1400" b="1" i="1" dirty="0">
              <a:solidFill>
                <a:schemeClr val="accent2">
                  <a:lumMod val="50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422336"/>
              </p:ext>
            </p:extLst>
          </p:nvPr>
        </p:nvGraphicFramePr>
        <p:xfrm>
          <a:off x="1259632" y="1916832"/>
          <a:ext cx="7560840" cy="13690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5282">
                  <a:extLst>
                    <a:ext uri="{9D8B030D-6E8A-4147-A177-3AD203B41FA5}">
                      <a16:colId xmlns:a16="http://schemas.microsoft.com/office/drawing/2014/main" val="66047446"/>
                    </a:ext>
                  </a:extLst>
                </a:gridCol>
                <a:gridCol w="1466348">
                  <a:extLst>
                    <a:ext uri="{9D8B030D-6E8A-4147-A177-3AD203B41FA5}">
                      <a16:colId xmlns:a16="http://schemas.microsoft.com/office/drawing/2014/main" val="2286845349"/>
                    </a:ext>
                  </a:extLst>
                </a:gridCol>
                <a:gridCol w="667733">
                  <a:extLst>
                    <a:ext uri="{9D8B030D-6E8A-4147-A177-3AD203B41FA5}">
                      <a16:colId xmlns:a16="http://schemas.microsoft.com/office/drawing/2014/main" val="2744207404"/>
                    </a:ext>
                  </a:extLst>
                </a:gridCol>
                <a:gridCol w="442540">
                  <a:extLst>
                    <a:ext uri="{9D8B030D-6E8A-4147-A177-3AD203B41FA5}">
                      <a16:colId xmlns:a16="http://schemas.microsoft.com/office/drawing/2014/main" val="2320875086"/>
                    </a:ext>
                  </a:extLst>
                </a:gridCol>
                <a:gridCol w="442540">
                  <a:extLst>
                    <a:ext uri="{9D8B030D-6E8A-4147-A177-3AD203B41FA5}">
                      <a16:colId xmlns:a16="http://schemas.microsoft.com/office/drawing/2014/main" val="2678462674"/>
                    </a:ext>
                  </a:extLst>
                </a:gridCol>
                <a:gridCol w="556314">
                  <a:extLst>
                    <a:ext uri="{9D8B030D-6E8A-4147-A177-3AD203B41FA5}">
                      <a16:colId xmlns:a16="http://schemas.microsoft.com/office/drawing/2014/main" val="66476117"/>
                    </a:ext>
                  </a:extLst>
                </a:gridCol>
                <a:gridCol w="506040">
                  <a:extLst>
                    <a:ext uri="{9D8B030D-6E8A-4147-A177-3AD203B41FA5}">
                      <a16:colId xmlns:a16="http://schemas.microsoft.com/office/drawing/2014/main" val="2864246713"/>
                    </a:ext>
                  </a:extLst>
                </a:gridCol>
                <a:gridCol w="936741">
                  <a:extLst>
                    <a:ext uri="{9D8B030D-6E8A-4147-A177-3AD203B41FA5}">
                      <a16:colId xmlns:a16="http://schemas.microsoft.com/office/drawing/2014/main" val="1539397846"/>
                    </a:ext>
                  </a:extLst>
                </a:gridCol>
                <a:gridCol w="936741">
                  <a:extLst>
                    <a:ext uri="{9D8B030D-6E8A-4147-A177-3AD203B41FA5}">
                      <a16:colId xmlns:a16="http://schemas.microsoft.com/office/drawing/2014/main" val="948135955"/>
                    </a:ext>
                  </a:extLst>
                </a:gridCol>
                <a:gridCol w="1070561">
                  <a:extLst>
                    <a:ext uri="{9D8B030D-6E8A-4147-A177-3AD203B41FA5}">
                      <a16:colId xmlns:a16="http://schemas.microsoft.com/office/drawing/2014/main" val="2506798841"/>
                    </a:ext>
                  </a:extLst>
                </a:gridCol>
              </a:tblGrid>
              <a:tr h="469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класс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«5»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«4»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«3»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«2»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effectLst/>
                        </a:rPr>
                        <a:t>Успевае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effectLst/>
                        </a:rPr>
                        <a:t>мость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Качество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знаний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Средняя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отметка</a:t>
                      </a:r>
                      <a:endParaRPr lang="ru-RU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6637979"/>
                  </a:ext>
                </a:extLst>
              </a:tr>
              <a:tr h="165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Самсонова Е.А.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25/21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003764"/>
                  </a:ext>
                </a:extLst>
              </a:tr>
              <a:tr h="165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Б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Манакова Т.А.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/ 24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5369581"/>
                  </a:ext>
                </a:extLst>
              </a:tr>
              <a:tr h="165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Дьякова Н.И.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28/24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164053"/>
                  </a:ext>
                </a:extLst>
              </a:tr>
              <a:tr h="165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2Г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Хаертдинова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Х.Г.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23/21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80,9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39327"/>
                  </a:ext>
                </a:extLst>
              </a:tr>
              <a:tr h="1652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2-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102/90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4,03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596414"/>
              </p:ext>
            </p:extLst>
          </p:nvPr>
        </p:nvGraphicFramePr>
        <p:xfrm>
          <a:off x="1259631" y="3661010"/>
          <a:ext cx="7560840" cy="1280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5280">
                  <a:extLst>
                    <a:ext uri="{9D8B030D-6E8A-4147-A177-3AD203B41FA5}">
                      <a16:colId xmlns:a16="http://schemas.microsoft.com/office/drawing/2014/main" val="1085783224"/>
                    </a:ext>
                  </a:extLst>
                </a:gridCol>
                <a:gridCol w="1472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101">
                  <a:extLst>
                    <a:ext uri="{9D8B030D-6E8A-4147-A177-3AD203B41FA5}">
                      <a16:colId xmlns:a16="http://schemas.microsoft.com/office/drawing/2014/main" val="2388357581"/>
                    </a:ext>
                  </a:extLst>
                </a:gridCol>
                <a:gridCol w="468371">
                  <a:extLst>
                    <a:ext uri="{9D8B030D-6E8A-4147-A177-3AD203B41FA5}">
                      <a16:colId xmlns:a16="http://schemas.microsoft.com/office/drawing/2014/main" val="3882468147"/>
                    </a:ext>
                  </a:extLst>
                </a:gridCol>
                <a:gridCol w="401461">
                  <a:extLst>
                    <a:ext uri="{9D8B030D-6E8A-4147-A177-3AD203B41FA5}">
                      <a16:colId xmlns:a16="http://schemas.microsoft.com/office/drawing/2014/main" val="3070209016"/>
                    </a:ext>
                  </a:extLst>
                </a:gridCol>
                <a:gridCol w="535281">
                  <a:extLst>
                    <a:ext uri="{9D8B030D-6E8A-4147-A177-3AD203B41FA5}">
                      <a16:colId xmlns:a16="http://schemas.microsoft.com/office/drawing/2014/main" val="230341977"/>
                    </a:ext>
                  </a:extLst>
                </a:gridCol>
                <a:gridCol w="535281">
                  <a:extLst>
                    <a:ext uri="{9D8B030D-6E8A-4147-A177-3AD203B41FA5}">
                      <a16:colId xmlns:a16="http://schemas.microsoft.com/office/drawing/2014/main" val="3999755051"/>
                    </a:ext>
                  </a:extLst>
                </a:gridCol>
                <a:gridCol w="936741">
                  <a:extLst>
                    <a:ext uri="{9D8B030D-6E8A-4147-A177-3AD203B41FA5}">
                      <a16:colId xmlns:a16="http://schemas.microsoft.com/office/drawing/2014/main" val="2016532263"/>
                    </a:ext>
                  </a:extLst>
                </a:gridCol>
                <a:gridCol w="1003651">
                  <a:extLst>
                    <a:ext uri="{9D8B030D-6E8A-4147-A177-3AD203B41FA5}">
                      <a16:colId xmlns:a16="http://schemas.microsoft.com/office/drawing/2014/main" val="1700466498"/>
                    </a:ext>
                  </a:extLst>
                </a:gridCol>
                <a:gridCol w="1003651">
                  <a:extLst>
                    <a:ext uri="{9D8B030D-6E8A-4147-A177-3AD203B41FA5}">
                      <a16:colId xmlns:a16="http://schemas.microsoft.com/office/drawing/2014/main" val="950969142"/>
                    </a:ext>
                  </a:extLst>
                </a:gridCol>
              </a:tblGrid>
              <a:tr h="345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класс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</a:rPr>
                        <a:t>Кол-во 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«5»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«4»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«3»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«2»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FF0000"/>
                          </a:solidFill>
                          <a:effectLst/>
                        </a:rPr>
                        <a:t>Успевае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FF0000"/>
                          </a:solidFill>
                          <a:effectLst/>
                        </a:rPr>
                        <a:t>мость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effectLst/>
                        </a:rPr>
                        <a:t>Качество знаний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</a:rPr>
                        <a:t>Средняя отметка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6893379"/>
                  </a:ext>
                </a:extLst>
              </a:tr>
              <a:tr h="1725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Прокопичева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Л.И.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8737850"/>
                  </a:ext>
                </a:extLst>
              </a:tr>
              <a:tr h="1725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3б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Гильмутдинова 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29/28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85,7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8069983"/>
                  </a:ext>
                </a:extLst>
              </a:tr>
              <a:tr h="1725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3в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Есипова Е.В.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28/24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83,3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4,37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1728448"/>
                  </a:ext>
                </a:extLst>
              </a:tr>
              <a:tr h="1805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3г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Меренкова ЕА.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27/19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94,8%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3297188"/>
                  </a:ext>
                </a:extLst>
              </a:tr>
              <a:tr h="1725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3-и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112/94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98,9%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6178254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00092"/>
              </p:ext>
            </p:extLst>
          </p:nvPr>
        </p:nvGraphicFramePr>
        <p:xfrm>
          <a:off x="1259631" y="5229199"/>
          <a:ext cx="7560844" cy="11582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5281">
                  <a:extLst>
                    <a:ext uri="{9D8B030D-6E8A-4147-A177-3AD203B41FA5}">
                      <a16:colId xmlns:a16="http://schemas.microsoft.com/office/drawing/2014/main" val="2061008212"/>
                    </a:ext>
                  </a:extLst>
                </a:gridCol>
                <a:gridCol w="1472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101">
                  <a:extLst>
                    <a:ext uri="{9D8B030D-6E8A-4147-A177-3AD203B41FA5}">
                      <a16:colId xmlns:a16="http://schemas.microsoft.com/office/drawing/2014/main" val="4138239355"/>
                    </a:ext>
                  </a:extLst>
                </a:gridCol>
                <a:gridCol w="468371">
                  <a:extLst>
                    <a:ext uri="{9D8B030D-6E8A-4147-A177-3AD203B41FA5}">
                      <a16:colId xmlns:a16="http://schemas.microsoft.com/office/drawing/2014/main" val="1143986103"/>
                    </a:ext>
                  </a:extLst>
                </a:gridCol>
                <a:gridCol w="468371">
                  <a:extLst>
                    <a:ext uri="{9D8B030D-6E8A-4147-A177-3AD203B41FA5}">
                      <a16:colId xmlns:a16="http://schemas.microsoft.com/office/drawing/2014/main" val="2714978526"/>
                    </a:ext>
                  </a:extLst>
                </a:gridCol>
                <a:gridCol w="468371">
                  <a:extLst>
                    <a:ext uri="{9D8B030D-6E8A-4147-A177-3AD203B41FA5}">
                      <a16:colId xmlns:a16="http://schemas.microsoft.com/office/drawing/2014/main" val="2539447443"/>
                    </a:ext>
                  </a:extLst>
                </a:gridCol>
                <a:gridCol w="535281">
                  <a:extLst>
                    <a:ext uri="{9D8B030D-6E8A-4147-A177-3AD203B41FA5}">
                      <a16:colId xmlns:a16="http://schemas.microsoft.com/office/drawing/2014/main" val="676459370"/>
                    </a:ext>
                  </a:extLst>
                </a:gridCol>
                <a:gridCol w="936741">
                  <a:extLst>
                    <a:ext uri="{9D8B030D-6E8A-4147-A177-3AD203B41FA5}">
                      <a16:colId xmlns:a16="http://schemas.microsoft.com/office/drawing/2014/main" val="2514616519"/>
                    </a:ext>
                  </a:extLst>
                </a:gridCol>
                <a:gridCol w="1003651">
                  <a:extLst>
                    <a:ext uri="{9D8B030D-6E8A-4147-A177-3AD203B41FA5}">
                      <a16:colId xmlns:a16="http://schemas.microsoft.com/office/drawing/2014/main" val="2149694772"/>
                    </a:ext>
                  </a:extLst>
                </a:gridCol>
                <a:gridCol w="1003654">
                  <a:extLst>
                    <a:ext uri="{9D8B030D-6E8A-4147-A177-3AD203B41FA5}">
                      <a16:colId xmlns:a16="http://schemas.microsoft.com/office/drawing/2014/main" val="201804396"/>
                    </a:ext>
                  </a:extLst>
                </a:gridCol>
              </a:tblGrid>
              <a:tr h="3340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класс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учитель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Кол-во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«5»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«4»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«3»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«2»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effectLst/>
                        </a:rPr>
                        <a:t>Успевае</a:t>
                      </a: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solidFill>
                            <a:srgbClr val="FF0000"/>
                          </a:solidFill>
                          <a:effectLst/>
                        </a:rPr>
                        <a:t>мость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Качество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знаний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FF0000"/>
                          </a:solidFill>
                          <a:effectLst/>
                        </a:rPr>
                        <a:t>Средняя</a:t>
                      </a:r>
                      <a:r>
                        <a:rPr lang="ru-RU" sz="1100" baseline="0" dirty="0" smtClean="0">
                          <a:solidFill>
                            <a:srgbClr val="FF0000"/>
                          </a:solidFill>
                          <a:effectLst/>
                        </a:rPr>
                        <a:t> отметка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2342958"/>
                  </a:ext>
                </a:extLst>
              </a:tr>
              <a:tr h="1712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Ахметова Г.М.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32/24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8837209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Нуриахметова В.А.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30/27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62,9%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70423858"/>
                  </a:ext>
                </a:extLst>
              </a:tr>
              <a:tr h="1712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4В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Ризванова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Г.М.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29/23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65,2%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2511039"/>
                  </a:ext>
                </a:extLst>
              </a:tr>
              <a:tr h="221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4-е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91/74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97,2%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66,2%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5691711"/>
                  </a:ext>
                </a:extLst>
              </a:tr>
            </a:tbl>
          </a:graphicData>
        </a:graphic>
      </p:graphicFrame>
      <p:pic>
        <p:nvPicPr>
          <p:cNvPr id="13" name="Picture 2" descr="C:\Users\Эндже\Desktop\FGO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77353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73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7660940" cy="2304255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«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Магариф» –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/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настольная 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книга, неразлучный друг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татарстанских учителей</a:t>
            </a:r>
            <a:r>
              <a:rPr lang="ru-RU" sz="3600" b="1" i="1" dirty="0">
                <a:effectLst/>
                <a:latin typeface="Calibri" pitchFamily="34" charset="0"/>
              </a:rPr>
              <a:t/>
            </a:r>
            <a:br>
              <a:rPr lang="ru-RU" sz="3600" b="1" i="1" dirty="0">
                <a:effectLst/>
                <a:latin typeface="Calibri" pitchFamily="34" charset="0"/>
              </a:rPr>
            </a:br>
            <a:endParaRPr lang="ru-RU" sz="3600" b="1" i="1" dirty="0">
              <a:solidFill>
                <a:schemeClr val="accent3">
                  <a:lumMod val="75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14" name="Picture 5" descr="C:\Users\Эндже\Desktop\1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2220848" cy="347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C:\Users\Эндже\Desktop\12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36912"/>
            <a:ext cx="2520280" cy="3244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C:\Users\Эндже\Desktop\1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348880"/>
            <a:ext cx="1981200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Эндже\Desktop\FGO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20743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980728"/>
            <a:ext cx="5832648" cy="100811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Calibri" pitchFamily="34" charset="0"/>
              </a:rPr>
              <a:t> Методические семинары, педагогические советы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effectLst/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132856"/>
            <a:ext cx="3240360" cy="1982391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144028"/>
            <a:ext cx="3240360" cy="1933044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365104"/>
            <a:ext cx="3319711" cy="2083361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365104"/>
            <a:ext cx="3260221" cy="2088231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4" name="Picture 2" descr="C:\Users\Эндже\Desktop\FGO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0244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orage.myseldon.com/news-pict-9c/9C27D9266A46285E9C8C9875FDC1557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81" y="188640"/>
            <a:ext cx="1413495" cy="6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1208</TotalTime>
  <Words>643</Words>
  <Application>Microsoft Office PowerPoint</Application>
  <PresentationFormat>Экран (4:3)</PresentationFormat>
  <Paragraphs>370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Corbel</vt:lpstr>
      <vt:lpstr>Gill Sans MT</vt:lpstr>
      <vt:lpstr>Segoe UI Semilight</vt:lpstr>
      <vt:lpstr>Times New Roman</vt:lpstr>
      <vt:lpstr>Verdana</vt:lpstr>
      <vt:lpstr>Wingdings 2</vt:lpstr>
      <vt:lpstr>Солнцестояние</vt:lpstr>
      <vt:lpstr> «Работа с текстом как основной способ формирования читательской функциональной грамотности обучающихся». </vt:lpstr>
      <vt:lpstr>Презентация PowerPoint</vt:lpstr>
      <vt:lpstr>Материально- техническая база</vt:lpstr>
      <vt:lpstr>Презентация PowerPoint</vt:lpstr>
      <vt:lpstr>Презентация PowerPoint</vt:lpstr>
      <vt:lpstr>Презентация PowerPoint</vt:lpstr>
      <vt:lpstr>Презентация PowerPoint</vt:lpstr>
      <vt:lpstr>«Магариф» –  настольная книга, неразлучный друг татарстанских учителей </vt:lpstr>
      <vt:lpstr> Методические семинары, педагогические советы</vt:lpstr>
      <vt:lpstr>Информационно- библиотечный центр</vt:lpstr>
      <vt:lpstr>Работа с родителями</vt:lpstr>
      <vt:lpstr>Результаты  за последние 5 лет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смыслового чтения – необходимое условие развития метапредметных компетенций</dc:title>
  <dc:creator>Админ</dc:creator>
  <cp:lastModifiedBy>учитель-3</cp:lastModifiedBy>
  <cp:revision>96</cp:revision>
  <dcterms:created xsi:type="dcterms:W3CDTF">2020-02-10T15:21:26Z</dcterms:created>
  <dcterms:modified xsi:type="dcterms:W3CDTF">2022-02-27T15:01:41Z</dcterms:modified>
</cp:coreProperties>
</file>